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420" r:id="rId46"/>
    <p:sldId id="422" r:id="rId47"/>
    <p:sldId id="421" r:id="rId48"/>
    <p:sldId id="423" r:id="rId49"/>
    <p:sldId id="426" r:id="rId50"/>
    <p:sldId id="425" r:id="rId51"/>
    <p:sldId id="424" r:id="rId52"/>
    <p:sldId id="427" r:id="rId53"/>
    <p:sldId id="418" r:id="rId54"/>
    <p:sldId id="419" r:id="rId55"/>
    <p:sldId id="415" r:id="rId56"/>
    <p:sldId id="428" r:id="rId57"/>
    <p:sldId id="416" r:id="rId5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60"/>
      <p:bold r:id="rId61"/>
      <p:italic r:id="rId62"/>
      <p:boldItalic r:id="rId63"/>
    </p:embeddedFont>
    <p:embeddedFont>
      <p:font typeface="Bebas Neue" panose="020B0604020202020204" charset="0"/>
      <p:regular r:id="rId64"/>
    </p:embeddedFont>
    <p:embeddedFont>
      <p:font typeface="Cambria Math" panose="02040503050406030204" pitchFamily="18" charset="0"/>
      <p:regular r:id="rId65"/>
    </p:embeddedFont>
    <p:embeddedFont>
      <p:font typeface="Nunito Light" pitchFamily="2" charset="0"/>
      <p:regular r:id="rId66"/>
      <p:italic r:id="rId67"/>
    </p:embeddedFont>
    <p:embeddedFont>
      <p:font typeface="Raleway ExtraBold" pitchFamily="2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94347" autoAdjust="0"/>
  </p:normalViewPr>
  <p:slideViewPr>
    <p:cSldViewPr snapToGrid="0">
      <p:cViewPr varScale="1">
        <p:scale>
          <a:sx n="103" d="100"/>
          <a:sy n="103" d="100"/>
        </p:scale>
        <p:origin x="92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66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04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51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2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38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49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29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gif"/><Relationship Id="rId4" Type="http://schemas.openxmlformats.org/officeDocument/2006/relationships/image" Target="../media/image8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90A46DA4-5674-491C-8B97-88384508B490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10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02;p38">
            <a:extLst>
              <a:ext uri="{FF2B5EF4-FFF2-40B4-BE49-F238E27FC236}">
                <a16:creationId xmlns:a16="http://schemas.microsoft.com/office/drawing/2014/main" id="{899CB089-1CDC-48EF-B87A-8E14B11B9389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11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sp>
        <p:nvSpPr>
          <p:cNvPr id="13" name="Google Shape;402;p38">
            <a:extLst>
              <a:ext uri="{FF2B5EF4-FFF2-40B4-BE49-F238E27FC236}">
                <a16:creationId xmlns:a16="http://schemas.microsoft.com/office/drawing/2014/main" id="{F692AC08-5991-4871-99C2-4CAA7A990BEF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12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02;p38">
            <a:extLst>
              <a:ext uri="{FF2B5EF4-FFF2-40B4-BE49-F238E27FC236}">
                <a16:creationId xmlns:a16="http://schemas.microsoft.com/office/drawing/2014/main" id="{86BB75CF-2BA2-4306-B61D-DF55EBC4FCED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13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8805;p84">
            <a:extLst>
              <a:ext uri="{FF2B5EF4-FFF2-40B4-BE49-F238E27FC236}">
                <a16:creationId xmlns:a16="http://schemas.microsoft.com/office/drawing/2014/main" id="{0C08219D-BCE3-4949-815A-F83CFF7D3374}"/>
              </a:ext>
            </a:extLst>
          </p:cNvPr>
          <p:cNvGrpSpPr/>
          <p:nvPr/>
        </p:nvGrpSpPr>
        <p:grpSpPr>
          <a:xfrm>
            <a:off x="77394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3" name="Google Shape;8806;p84">
              <a:extLst>
                <a:ext uri="{FF2B5EF4-FFF2-40B4-BE49-F238E27FC236}">
                  <a16:creationId xmlns:a16="http://schemas.microsoft.com/office/drawing/2014/main" id="{F9816540-222E-42D8-8277-787C2DE0EC0A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84">
              <a:extLst>
                <a:ext uri="{FF2B5EF4-FFF2-40B4-BE49-F238E27FC236}">
                  <a16:creationId xmlns:a16="http://schemas.microsoft.com/office/drawing/2014/main" id="{8767EC00-7708-4385-9246-05AEC51C0A93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02;p38">
            <a:extLst>
              <a:ext uri="{FF2B5EF4-FFF2-40B4-BE49-F238E27FC236}">
                <a16:creationId xmlns:a16="http://schemas.microsoft.com/office/drawing/2014/main" id="{AA7E6E72-70DA-4076-ADEB-7B065EDB81AE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14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16245778-9879-45FA-853C-0115AC4CFD0C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15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31297" y="1085599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7" y="1251087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96043" y="1462211"/>
                <a:ext cx="3622315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is a cycloid with parametric equation: </a:t>
                </a:r>
              </a:p>
              <a:p>
                <a:endParaRPr lang="en-GB" sz="2400" b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𝓵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/>
                  <a:t> </a:t>
                </a:r>
                <a:r>
                  <a:rPr lang="en-GB" sz="24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 parabola, which we were given. </a:t>
                </a:r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43" y="1462211"/>
                <a:ext cx="3622315" cy="3046988"/>
              </a:xfrm>
              <a:prstGeom prst="rect">
                <a:avLst/>
              </a:prstGeom>
              <a:blipFill>
                <a:blip r:embed="rId4"/>
                <a:stretch>
                  <a:fillRect l="-252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402;p38">
            <a:extLst>
              <a:ext uri="{FF2B5EF4-FFF2-40B4-BE49-F238E27FC236}">
                <a16:creationId xmlns:a16="http://schemas.microsoft.com/office/drawing/2014/main" id="{BB2152AB-686C-49E8-BD33-18C7071D9A9A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16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6144612C-E471-4D82-88D8-292E96ADE82B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17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  <p:sp>
        <p:nvSpPr>
          <p:cNvPr id="7" name="Google Shape;402;p38">
            <a:extLst>
              <a:ext uri="{FF2B5EF4-FFF2-40B4-BE49-F238E27FC236}">
                <a16:creationId xmlns:a16="http://schemas.microsoft.com/office/drawing/2014/main" id="{883F5209-D8CC-4CB8-B01F-F63C83DCDED7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18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sp>
        <p:nvSpPr>
          <p:cNvPr id="17" name="Google Shape;402;p38">
            <a:extLst>
              <a:ext uri="{FF2B5EF4-FFF2-40B4-BE49-F238E27FC236}">
                <a16:creationId xmlns:a16="http://schemas.microsoft.com/office/drawing/2014/main" id="{EB74891B-7652-435E-BF01-EB4C8FD9DB02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19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  <p:sp>
        <p:nvSpPr>
          <p:cNvPr id="9" name="Google Shape;402;p38">
            <a:extLst>
              <a:ext uri="{FF2B5EF4-FFF2-40B4-BE49-F238E27FC236}">
                <a16:creationId xmlns:a16="http://schemas.microsoft.com/office/drawing/2014/main" id="{F8347C47-E970-45CC-9AE7-14AB6FB9977D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20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8A195A7D-92BE-4C78-BF0D-4C45C9F7EB0F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21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13" name="Google Shape;402;p38">
            <a:extLst>
              <a:ext uri="{FF2B5EF4-FFF2-40B4-BE49-F238E27FC236}">
                <a16:creationId xmlns:a16="http://schemas.microsoft.com/office/drawing/2014/main" id="{8FDAFFE9-6A2E-4738-AF40-EFD139440421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22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17" name="Google Shape;402;p38">
            <a:extLst>
              <a:ext uri="{FF2B5EF4-FFF2-40B4-BE49-F238E27FC236}">
                <a16:creationId xmlns:a16="http://schemas.microsoft.com/office/drawing/2014/main" id="{6B8F756E-6E7A-4C52-B6AE-F63356B86A6B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23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13" name="Google Shape;402;p38">
            <a:extLst>
              <a:ext uri="{FF2B5EF4-FFF2-40B4-BE49-F238E27FC236}">
                <a16:creationId xmlns:a16="http://schemas.microsoft.com/office/drawing/2014/main" id="{4166ED04-51D0-4ED6-937B-EAAC0F97A2C3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24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Google Shape;402;p38">
            <a:extLst>
              <a:ext uri="{FF2B5EF4-FFF2-40B4-BE49-F238E27FC236}">
                <a16:creationId xmlns:a16="http://schemas.microsoft.com/office/drawing/2014/main" id="{06BA120B-3E60-4C39-A8D3-E27D4DD76638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25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  <p:sp>
        <p:nvSpPr>
          <p:cNvPr id="20" name="Google Shape;402;p38">
            <a:extLst>
              <a:ext uri="{FF2B5EF4-FFF2-40B4-BE49-F238E27FC236}">
                <a16:creationId xmlns:a16="http://schemas.microsoft.com/office/drawing/2014/main" id="{095599C4-636D-4811-8EFB-E5F08F22BCB0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26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0BCF7024-7F06-4CE7-B574-B2CAA62198F7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27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  <p:sp>
        <p:nvSpPr>
          <p:cNvPr id="20" name="Google Shape;402;p38">
            <a:extLst>
              <a:ext uri="{FF2B5EF4-FFF2-40B4-BE49-F238E27FC236}">
                <a16:creationId xmlns:a16="http://schemas.microsoft.com/office/drawing/2014/main" id="{66E18C16-9076-41E0-ACB8-AAD00AE8907F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28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FA7D8047-F51D-43FA-A6B7-B98D0FF8A485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29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68C225A6-F35C-4C27-8EC1-08EE75CB0427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31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sp>
        <p:nvSpPr>
          <p:cNvPr id="15" name="Google Shape;402;p38">
            <a:extLst>
              <a:ext uri="{FF2B5EF4-FFF2-40B4-BE49-F238E27FC236}">
                <a16:creationId xmlns:a16="http://schemas.microsoft.com/office/drawing/2014/main" id="{3BB1BFB1-6FB1-4287-B7AE-C880BE8587F4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32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2F7E6721-AFDF-4CD9-8E37-14D4AC470CFB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33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2" name="Google Shape;402;p38">
            <a:extLst>
              <a:ext uri="{FF2B5EF4-FFF2-40B4-BE49-F238E27FC236}">
                <a16:creationId xmlns:a16="http://schemas.microsoft.com/office/drawing/2014/main" id="{2D6463C3-0A90-4A9F-932B-9C70FFCE6FEF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34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  <p:sp>
        <p:nvSpPr>
          <p:cNvPr id="15" name="Google Shape;402;p38">
            <a:extLst>
              <a:ext uri="{FF2B5EF4-FFF2-40B4-BE49-F238E27FC236}">
                <a16:creationId xmlns:a16="http://schemas.microsoft.com/office/drawing/2014/main" id="{7047F65A-5C97-45B5-BB1A-E9DBEBC157B3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35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15EC781A-B86F-4B8E-97AF-5B8DC6317BCC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36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  <p:sp>
        <p:nvSpPr>
          <p:cNvPr id="14" name="Google Shape;402;p38">
            <a:extLst>
              <a:ext uri="{FF2B5EF4-FFF2-40B4-BE49-F238E27FC236}">
                <a16:creationId xmlns:a16="http://schemas.microsoft.com/office/drawing/2014/main" id="{9F3A69C6-13EA-4850-A3F1-140F4BAD6EF3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37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6CCF5FBD-C877-4A46-900A-C0566E7265A8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38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B4145CA5-AC15-4DB7-8CC5-5E3CDAF6032D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39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644863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668573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0981FBF1-15EE-4EBE-83AD-99D595CE9768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40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sp>
        <p:nvSpPr>
          <p:cNvPr id="11" name="Google Shape;402;p38">
            <a:extLst>
              <a:ext uri="{FF2B5EF4-FFF2-40B4-BE49-F238E27FC236}">
                <a16:creationId xmlns:a16="http://schemas.microsoft.com/office/drawing/2014/main" id="{AC3B147B-B182-4D18-BEE0-D24201EA4756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41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sp>
        <p:nvSpPr>
          <p:cNvPr id="13" name="Google Shape;402;p38">
            <a:extLst>
              <a:ext uri="{FF2B5EF4-FFF2-40B4-BE49-F238E27FC236}">
                <a16:creationId xmlns:a16="http://schemas.microsoft.com/office/drawing/2014/main" id="{6563064E-B9D9-4BE2-B28A-E63E8C188629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42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  <p:sp>
        <p:nvSpPr>
          <p:cNvPr id="12" name="Google Shape;402;p38">
            <a:extLst>
              <a:ext uri="{FF2B5EF4-FFF2-40B4-BE49-F238E27FC236}">
                <a16:creationId xmlns:a16="http://schemas.microsoft.com/office/drawing/2014/main" id="{9AC27FCE-3E2B-4BFD-B08C-FC566A963FF4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43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2052999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As far as we increase the damping coefficient, the energy loss increase. That refers to that the damping on 2 degrees of freedom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  <p:sp>
        <p:nvSpPr>
          <p:cNvPr id="18" name="Google Shape;402;p38">
            <a:extLst>
              <a:ext uri="{FF2B5EF4-FFF2-40B4-BE49-F238E27FC236}">
                <a16:creationId xmlns:a16="http://schemas.microsoft.com/office/drawing/2014/main" id="{C45EAE24-2FDB-43D6-B134-850E8A6690F7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44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52884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almost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40974-E165-47F1-AB5E-82585311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2" cy="2743200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22C96B04-1344-4CF5-9E53-B4BFE41E738A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45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1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247614-382D-4F3B-9C37-160FA613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697CF51C-2810-427B-91AB-B6F1C06A5533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46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24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Angular momentum is constant at zero.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Which means it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7AB6D-87E3-42A6-ADC5-CD80E54A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  <p:sp>
        <p:nvSpPr>
          <p:cNvPr id="17" name="Google Shape;402;p38">
            <a:extLst>
              <a:ext uri="{FF2B5EF4-FFF2-40B4-BE49-F238E27FC236}">
                <a16:creationId xmlns:a16="http://schemas.microsoft.com/office/drawing/2014/main" id="{D43DA735-E465-4679-801E-343ED0E9A3F0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47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8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09" y="2020560"/>
            <a:ext cx="2214297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angular momentum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95D0E0-5ACB-449A-802A-EE46DC2D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  <p:sp>
        <p:nvSpPr>
          <p:cNvPr id="17" name="Google Shape;402;p38">
            <a:extLst>
              <a:ext uri="{FF2B5EF4-FFF2-40B4-BE49-F238E27FC236}">
                <a16:creationId xmlns:a16="http://schemas.microsoft.com/office/drawing/2014/main" id="{706DDA65-7E7C-4E04-B8FB-E9DB34F4B784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48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54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total energy is oscillating, this is strange!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should be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F7E43BB6-74D0-4D2F-A44B-B6B65EC2220E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6D9AD3C9-19F4-4BC9-B95C-F19D7EED7F2B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F4046-73FC-430E-AC91-6384BDA5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33C0F151-0780-472A-8C0F-FE1F10151DD6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49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03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Investigating the two parts of total energy: Potential energy and kinetic energy.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369EB450-955A-4D26-96D9-51F8F68E836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9211802-F706-4C0C-8057-8A1B00825E31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75C76-45D1-4F20-924D-B09388A2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C719F1FB-3378-41CD-8A7C-FCA2E7841CE2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50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5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momentum is oscillating, so can we say it is conserved?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average value of it is constant.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6F8F4D12-622F-470F-8ECD-62118C11D24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919057CE-CAFF-47CE-9B43-0F4F2BB9EBD7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1CA6-1C7F-4D20-87C2-2719B683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  <p:sp>
        <p:nvSpPr>
          <p:cNvPr id="19" name="Google Shape;402;p38">
            <a:extLst>
              <a:ext uri="{FF2B5EF4-FFF2-40B4-BE49-F238E27FC236}">
                <a16:creationId xmlns:a16="http://schemas.microsoft.com/office/drawing/2014/main" id="{9BF50C65-EFDD-42F6-BDB2-B413DF34CBBD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51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44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40045" y="1590584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Yes, for motion restricted  to a plane.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For the simple pendulum motion, the angular momentum is zero all the time, which means it conserved.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278650" y="299555"/>
            <a:ext cx="458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331644" y="330905"/>
            <a:ext cx="44807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are they conserved?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Google Shape;402;p38">
            <a:extLst>
              <a:ext uri="{FF2B5EF4-FFF2-40B4-BE49-F238E27FC236}">
                <a16:creationId xmlns:a16="http://schemas.microsoft.com/office/drawing/2014/main" id="{92FCFFF9-C8DB-402E-A687-BA2D2C6F48BB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52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594510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Letting the ball goes out the hemisphere. 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4CB56B-0C97-4F23-B911-B9D9349E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E2900C-1C59-4D4E-BD6A-2E45DB5D5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0" t="14950" r="31543" b="11125"/>
          <a:stretch/>
        </p:blipFill>
        <p:spPr>
          <a:xfrm>
            <a:off x="5086982" y="1774104"/>
            <a:ext cx="2836027" cy="2834640"/>
          </a:xfrm>
          <a:prstGeom prst="rect">
            <a:avLst/>
          </a:prstGeom>
        </p:spPr>
      </p:pic>
      <p:grpSp>
        <p:nvGrpSpPr>
          <p:cNvPr id="21" name="Google Shape;8805;p84">
            <a:extLst>
              <a:ext uri="{FF2B5EF4-FFF2-40B4-BE49-F238E27FC236}">
                <a16:creationId xmlns:a16="http://schemas.microsoft.com/office/drawing/2014/main" id="{A6DD093B-9270-45EA-A55E-CBF01681E36B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2" name="Google Shape;8806;p84">
              <a:extLst>
                <a:ext uri="{FF2B5EF4-FFF2-40B4-BE49-F238E27FC236}">
                  <a16:creationId xmlns:a16="http://schemas.microsoft.com/office/drawing/2014/main" id="{60686C86-ED73-4571-873F-8BDDE1ECBF2B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7;p84">
              <a:extLst>
                <a:ext uri="{FF2B5EF4-FFF2-40B4-BE49-F238E27FC236}">
                  <a16:creationId xmlns:a16="http://schemas.microsoft.com/office/drawing/2014/main" id="{1CEE30ED-858B-4EC6-B2A5-22993179B52E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02;p38">
            <a:extLst>
              <a:ext uri="{FF2B5EF4-FFF2-40B4-BE49-F238E27FC236}">
                <a16:creationId xmlns:a16="http://schemas.microsoft.com/office/drawing/2014/main" id="{9DD6A869-8AAB-46BD-ACC6-349B8D31023E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53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64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3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different damping coefficients to the game!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AC30-5BD8-4D0E-BF94-0D47E5B5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5643B-3504-49CF-9D64-4005DF15D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26048"/>
          <a:stretch/>
        </p:blipFill>
        <p:spPr>
          <a:xfrm>
            <a:off x="5088510" y="1774103"/>
            <a:ext cx="2832970" cy="2834640"/>
          </a:xfrm>
          <a:prstGeom prst="rect">
            <a:avLst/>
          </a:prstGeom>
        </p:spPr>
      </p:pic>
      <p:grpSp>
        <p:nvGrpSpPr>
          <p:cNvPr id="14" name="Google Shape;8805;p84">
            <a:extLst>
              <a:ext uri="{FF2B5EF4-FFF2-40B4-BE49-F238E27FC236}">
                <a16:creationId xmlns:a16="http://schemas.microsoft.com/office/drawing/2014/main" id="{BBDA418E-99BA-41B9-9601-9D5867DA096F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19" name="Google Shape;8806;p84">
              <a:extLst>
                <a:ext uri="{FF2B5EF4-FFF2-40B4-BE49-F238E27FC236}">
                  <a16:creationId xmlns:a16="http://schemas.microsoft.com/office/drawing/2014/main" id="{3D535323-E1FA-4388-A272-F4782C2DCB07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07;p84">
              <a:extLst>
                <a:ext uri="{FF2B5EF4-FFF2-40B4-BE49-F238E27FC236}">
                  <a16:creationId xmlns:a16="http://schemas.microsoft.com/office/drawing/2014/main" id="{62F720B4-3743-4930-9433-0BB48FA4BA82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02;p38">
            <a:extLst>
              <a:ext uri="{FF2B5EF4-FFF2-40B4-BE49-F238E27FC236}">
                <a16:creationId xmlns:a16="http://schemas.microsoft.com/office/drawing/2014/main" id="{8A7C6F8C-3446-4DC2-900D-3F788FF84D59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54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92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In part I, we investigated the motion on 1D surfaces, and it wasn’t as simple as circular surface (simple pendulum).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studied the effects of damping and driving, and found some surprising behaviour.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didn’t find any chaotic motion, but did find some ”period multiplied”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  <a:blipFill>
                <a:blip r:embed="rId3"/>
                <a:stretch>
                  <a:fillRect t="-9220" b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02;p38">
            <a:extLst>
              <a:ext uri="{FF2B5EF4-FFF2-40B4-BE49-F238E27FC236}">
                <a16:creationId xmlns:a16="http://schemas.microsoft.com/office/drawing/2014/main" id="{F048E8AA-190D-42B1-9D4F-9E70F01B8482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55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CF0870-A1D1-4887-8EA8-ABBD9362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45" y="1801882"/>
            <a:ext cx="4331242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In part II, with the spherical surface, we saw a more realistic motion with 2 degrees of freedom.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We investigated the initial conditions for different paths. We added damping, and considered motion on a hemisphere.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From all of these, constrained motion is quite interesting and not at all straightforward.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16" name="Google Shape;402;p38">
            <a:extLst>
              <a:ext uri="{FF2B5EF4-FFF2-40B4-BE49-F238E27FC236}">
                <a16:creationId xmlns:a16="http://schemas.microsoft.com/office/drawing/2014/main" id="{BA04ED61-2B18-4E81-AF85-A56D7C5D70A5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56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  <p:grpSp>
        <p:nvGrpSpPr>
          <p:cNvPr id="16" name="Google Shape;1693;p60">
            <a:extLst>
              <a:ext uri="{FF2B5EF4-FFF2-40B4-BE49-F238E27FC236}">
                <a16:creationId xmlns:a16="http://schemas.microsoft.com/office/drawing/2014/main" id="{B6148F6F-A100-4A67-BE23-6D0C888F90C4}"/>
              </a:ext>
            </a:extLst>
          </p:cNvPr>
          <p:cNvGrpSpPr/>
          <p:nvPr/>
        </p:nvGrpSpPr>
        <p:grpSpPr>
          <a:xfrm>
            <a:off x="1922833" y="1452016"/>
            <a:ext cx="5422104" cy="2346834"/>
            <a:chOff x="720000" y="1236425"/>
            <a:chExt cx="7704000" cy="3334500"/>
          </a:xfrm>
        </p:grpSpPr>
        <p:sp>
          <p:nvSpPr>
            <p:cNvPr id="17" name="Google Shape;1694;p60">
              <a:extLst>
                <a:ext uri="{FF2B5EF4-FFF2-40B4-BE49-F238E27FC236}">
                  <a16:creationId xmlns:a16="http://schemas.microsoft.com/office/drawing/2014/main" id="{089ADED5-3521-4670-8441-585D25E8F139}"/>
                </a:ext>
              </a:extLst>
            </p:cNvPr>
            <p:cNvSpPr/>
            <p:nvPr/>
          </p:nvSpPr>
          <p:spPr>
            <a:xfrm>
              <a:off x="7200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695;p60">
              <a:extLst>
                <a:ext uri="{FF2B5EF4-FFF2-40B4-BE49-F238E27FC236}">
                  <a16:creationId xmlns:a16="http://schemas.microsoft.com/office/drawing/2014/main" id="{DD0708BF-8132-4029-9500-3CA46EA2B8FD}"/>
                </a:ext>
              </a:extLst>
            </p:cNvPr>
            <p:cNvGrpSpPr/>
            <p:nvPr/>
          </p:nvGrpSpPr>
          <p:grpSpPr>
            <a:xfrm>
              <a:off x="7821103" y="1407887"/>
              <a:ext cx="420285" cy="106769"/>
              <a:chOff x="2098350" y="467225"/>
              <a:chExt cx="817200" cy="207600"/>
            </a:xfrm>
          </p:grpSpPr>
          <p:sp>
            <p:nvSpPr>
              <p:cNvPr id="22" name="Google Shape;1696;p60">
                <a:extLst>
                  <a:ext uri="{FF2B5EF4-FFF2-40B4-BE49-F238E27FC236}">
                    <a16:creationId xmlns:a16="http://schemas.microsoft.com/office/drawing/2014/main" id="{6E8CCCD7-272B-4038-A768-A096D333FCF9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97;p60">
                <a:extLst>
                  <a:ext uri="{FF2B5EF4-FFF2-40B4-BE49-F238E27FC236}">
                    <a16:creationId xmlns:a16="http://schemas.microsoft.com/office/drawing/2014/main" id="{8A959E52-D659-4085-87B6-45CCC75044B3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98;p60">
                <a:extLst>
                  <a:ext uri="{FF2B5EF4-FFF2-40B4-BE49-F238E27FC236}">
                    <a16:creationId xmlns:a16="http://schemas.microsoft.com/office/drawing/2014/main" id="{83ACE375-B1DE-4783-B595-A4284EEBDDC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699;p60">
              <a:extLst>
                <a:ext uri="{FF2B5EF4-FFF2-40B4-BE49-F238E27FC236}">
                  <a16:creationId xmlns:a16="http://schemas.microsoft.com/office/drawing/2014/main" id="{55624D37-ECDF-4F5A-8DBA-C8C43557D794}"/>
                </a:ext>
              </a:extLst>
            </p:cNvPr>
            <p:cNvGrpSpPr/>
            <p:nvPr/>
          </p:nvGrpSpPr>
          <p:grpSpPr>
            <a:xfrm>
              <a:off x="8028164" y="425345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1700;p60">
                <a:extLst>
                  <a:ext uri="{FF2B5EF4-FFF2-40B4-BE49-F238E27FC236}">
                    <a16:creationId xmlns:a16="http://schemas.microsoft.com/office/drawing/2014/main" id="{6BDE66F4-1BCD-4437-A891-89AC841AF0FB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1;p60">
                <a:extLst>
                  <a:ext uri="{FF2B5EF4-FFF2-40B4-BE49-F238E27FC236}">
                    <a16:creationId xmlns:a16="http://schemas.microsoft.com/office/drawing/2014/main" id="{77EFA800-0678-4F25-BD09-DED22793E9B5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5" name="Google Shape;1703;p60">
            <a:extLst>
              <a:ext uri="{FF2B5EF4-FFF2-40B4-BE49-F238E27FC236}">
                <a16:creationId xmlns:a16="http://schemas.microsoft.com/office/drawing/2014/main" id="{CCEDC9E2-DCAB-4B0D-97FA-0B0FEA7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192971"/>
              </p:ext>
            </p:extLst>
          </p:nvPr>
        </p:nvGraphicFramePr>
        <p:xfrm>
          <a:off x="2058338" y="1670784"/>
          <a:ext cx="5090761" cy="1976691"/>
        </p:xfrm>
        <a:graphic>
          <a:graphicData uri="http://schemas.openxmlformats.org/drawingml/2006/table">
            <a:tbl>
              <a:tblPr>
                <a:noFill/>
                <a:tableStyleId>{3AF6745D-7ED6-4833-9804-7B0018EC1F64}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Ali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 and  animations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Asif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I, plots and report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Kumail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II and presentation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Google Shape;402;p38">
            <a:extLst>
              <a:ext uri="{FF2B5EF4-FFF2-40B4-BE49-F238E27FC236}">
                <a16:creationId xmlns:a16="http://schemas.microsoft.com/office/drawing/2014/main" id="{37114E61-4E98-4576-AED9-E6C0E4B71F4A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57</a:t>
            </a:r>
            <a:endParaRPr sz="18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 local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 xmlns="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402;p38">
            <a:extLst>
              <a:ext uri="{FF2B5EF4-FFF2-40B4-BE49-F238E27FC236}">
                <a16:creationId xmlns:a16="http://schemas.microsoft.com/office/drawing/2014/main" id="{CB7213D3-3708-4737-BEE3-B6F039EB047D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aleway ExtraBold" pitchFamily="2" charset="0"/>
              </a:rPr>
              <a:t>6</a:t>
            </a:r>
            <a:endParaRPr sz="24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402;p38">
            <a:extLst>
              <a:ext uri="{FF2B5EF4-FFF2-40B4-BE49-F238E27FC236}">
                <a16:creationId xmlns:a16="http://schemas.microsoft.com/office/drawing/2014/main" id="{8EA8BD97-1918-4512-BF63-624207C40FF5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aleway ExtraBold" pitchFamily="2" charset="0"/>
              </a:rPr>
              <a:t>8</a:t>
            </a:r>
            <a:endParaRPr sz="24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402;p38">
            <a:extLst>
              <a:ext uri="{FF2B5EF4-FFF2-40B4-BE49-F238E27FC236}">
                <a16:creationId xmlns:a16="http://schemas.microsoft.com/office/drawing/2014/main" id="{BCF77769-A9A4-44FB-9FD9-899D613B3834}"/>
              </a:ext>
            </a:extLst>
          </p:cNvPr>
          <p:cNvSpPr/>
          <p:nvPr/>
        </p:nvSpPr>
        <p:spPr>
          <a:xfrm>
            <a:off x="8540797" y="62075"/>
            <a:ext cx="519900" cy="519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aleway ExtraBold" pitchFamily="2" charset="0"/>
              </a:rPr>
              <a:t>9</a:t>
            </a:r>
            <a:endParaRPr sz="2400" dirty="0">
              <a:solidFill>
                <a:schemeClr val="bg1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1423</Words>
  <Application>Microsoft Office PowerPoint</Application>
  <PresentationFormat>On-screen Show (16:9)</PresentationFormat>
  <Paragraphs>287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Bebas Neue</vt:lpstr>
      <vt:lpstr>Nunito Light</vt:lpstr>
      <vt:lpstr>Barlow</vt:lpstr>
      <vt:lpstr>Arial</vt:lpstr>
      <vt:lpstr>Cambria Math</vt:lpstr>
      <vt:lpstr>Raleway ExtraBold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Simple pendulum</vt:lpstr>
      <vt:lpstr>Circular path</vt:lpstr>
      <vt:lpstr>Simple pendulum</vt:lpstr>
      <vt:lpstr>Circular path</vt:lpstr>
      <vt:lpstr>Arbitrary path</vt:lpstr>
      <vt:lpstr>Arbitrary path</vt:lpstr>
      <vt:lpstr>Arbitrary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KOMAIL ABDULAZIZ RADHI RADHI</cp:lastModifiedBy>
  <cp:revision>57</cp:revision>
  <dcterms:modified xsi:type="dcterms:W3CDTF">2022-02-02T14:13:12Z</dcterms:modified>
</cp:coreProperties>
</file>